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3132-BAA0-4543-8D32-CC34E20F2943}" type="datetimeFigureOut">
              <a:rPr lang="de-DE" smtClean="0"/>
              <a:t>29.03.2014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6033-65CB-4E09-809C-788673F4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2032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3132-BAA0-4543-8D32-CC34E20F2943}" type="datetimeFigureOut">
              <a:rPr lang="de-DE" smtClean="0"/>
              <a:t>29.03.2014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6033-65CB-4E09-809C-788673F4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4318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3132-BAA0-4543-8D32-CC34E20F2943}" type="datetimeFigureOut">
              <a:rPr lang="de-DE" smtClean="0"/>
              <a:t>29.03.2014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6033-65CB-4E09-809C-788673F4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9712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3132-BAA0-4543-8D32-CC34E20F2943}" type="datetimeFigureOut">
              <a:rPr lang="de-DE" smtClean="0"/>
              <a:t>29.03.2014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6033-65CB-4E09-809C-788673F4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8732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3132-BAA0-4543-8D32-CC34E20F2943}" type="datetimeFigureOut">
              <a:rPr lang="de-DE" smtClean="0"/>
              <a:t>29.03.2014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6033-65CB-4E09-809C-788673F4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7901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3132-BAA0-4543-8D32-CC34E20F2943}" type="datetimeFigureOut">
              <a:rPr lang="de-DE" smtClean="0"/>
              <a:t>29.03.2014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6033-65CB-4E09-809C-788673F4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2299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3132-BAA0-4543-8D32-CC34E20F2943}" type="datetimeFigureOut">
              <a:rPr lang="de-DE" smtClean="0"/>
              <a:t>29.03.2014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6033-65CB-4E09-809C-788673F4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6046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3132-BAA0-4543-8D32-CC34E20F2943}" type="datetimeFigureOut">
              <a:rPr lang="de-DE" smtClean="0"/>
              <a:t>29.03.2014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6033-65CB-4E09-809C-788673F4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166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3132-BAA0-4543-8D32-CC34E20F2943}" type="datetimeFigureOut">
              <a:rPr lang="de-DE" smtClean="0"/>
              <a:t>29.03.2014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6033-65CB-4E09-809C-788673F4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5231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3132-BAA0-4543-8D32-CC34E20F2943}" type="datetimeFigureOut">
              <a:rPr lang="de-DE" smtClean="0"/>
              <a:t>29.03.2014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6033-65CB-4E09-809C-788673F4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0302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3132-BAA0-4543-8D32-CC34E20F2943}" type="datetimeFigureOut">
              <a:rPr lang="de-DE" smtClean="0"/>
              <a:t>29.03.2014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6033-65CB-4E09-809C-788673F4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118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93132-BAA0-4543-8D32-CC34E20F2943}" type="datetimeFigureOut">
              <a:rPr lang="de-DE" smtClean="0"/>
              <a:t>29.03.2014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F6033-65CB-4E09-809C-788673F4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98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p.de/downloads/XMind_34360761.html" TargetMode="External"/><Relationship Id="rId2" Type="http://schemas.openxmlformats.org/officeDocument/2006/relationships/hyperlink" Target="http://www.chip.de/downloads/FreeMind_30513656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2"/>
          <p:cNvSpPr>
            <a:spLocks noChangeArrowheads="1"/>
          </p:cNvSpPr>
          <p:nvPr/>
        </p:nvSpPr>
        <p:spPr bwMode="auto">
          <a:xfrm>
            <a:off x="3487284" y="2819875"/>
            <a:ext cx="1714500" cy="960120"/>
          </a:xfrm>
          <a:prstGeom prst="ellipse">
            <a:avLst/>
          </a:prstGeom>
          <a:solidFill>
            <a:srgbClr val="9D9FA2"/>
          </a:solidFill>
          <a:ln w="12700">
            <a:solidFill>
              <a:schemeClr val="lt1">
                <a:lumMod val="95000"/>
                <a:lumOff val="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sy="50000" kx="-2453608" rotWithShape="0">
                    <a:schemeClr val="accent6">
                      <a:lumMod val="40000"/>
                      <a:lumOff val="60000"/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de-DE" sz="2000" b="1" dirty="0" smtClean="0">
                <a:latin typeface="Calibri"/>
                <a:ea typeface="SimSun"/>
                <a:cs typeface="Times New Roman"/>
              </a:rPr>
              <a:t>Ziele</a:t>
            </a:r>
            <a:endParaRPr lang="de-DE" sz="2000" b="1" dirty="0" smtClean="0">
              <a:effectLst/>
              <a:latin typeface="Calibri"/>
              <a:ea typeface="SimSun"/>
              <a:cs typeface="Times New Roman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2284937" y="1895615"/>
            <a:ext cx="1036320" cy="317534"/>
          </a:xfrm>
          <a:prstGeom prst="roundRect">
            <a:avLst>
              <a:gd name="adj" fmla="val 16667"/>
            </a:avLst>
          </a:prstGeom>
          <a:solidFill>
            <a:srgbClr val="F5822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de-DE" sz="1100" dirty="0" smtClean="0">
                <a:effectLst/>
                <a:latin typeface="Calibri"/>
                <a:ea typeface="SimSun"/>
                <a:cs typeface="Times New Roman"/>
              </a:rPr>
              <a:t>Leistungsziele</a:t>
            </a:r>
            <a:endParaRPr lang="de-DE" sz="1100" dirty="0">
              <a:effectLst/>
              <a:latin typeface="Calibri"/>
              <a:ea typeface="SimSun"/>
              <a:cs typeface="Times New Roman"/>
            </a:endParaRPr>
          </a:p>
        </p:txBody>
      </p:sp>
      <p:cxnSp>
        <p:nvCxnSpPr>
          <p:cNvPr id="6" name="AutoShape 4"/>
          <p:cNvCxnSpPr>
            <a:cxnSpLocks noChangeShapeType="1"/>
            <a:stCxn id="5" idx="3"/>
            <a:endCxn id="4" idx="1"/>
          </p:cNvCxnSpPr>
          <p:nvPr/>
        </p:nvCxnSpPr>
        <p:spPr bwMode="auto">
          <a:xfrm>
            <a:off x="3321257" y="2054382"/>
            <a:ext cx="417110" cy="90609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5322434" y="1890235"/>
            <a:ext cx="1036320" cy="328295"/>
          </a:xfrm>
          <a:prstGeom prst="roundRect">
            <a:avLst>
              <a:gd name="adj" fmla="val 16667"/>
            </a:avLst>
          </a:prstGeom>
          <a:solidFill>
            <a:srgbClr val="F5822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de-DE" sz="1100">
                <a:effectLst/>
                <a:latin typeface="Calibri"/>
                <a:ea typeface="SimSun"/>
                <a:cs typeface="Times New Roman"/>
              </a:rPr>
              <a:t>Soziales</a:t>
            </a: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3506780" y="4541995"/>
            <a:ext cx="1660079" cy="337185"/>
          </a:xfrm>
          <a:prstGeom prst="roundRect">
            <a:avLst>
              <a:gd name="adj" fmla="val 21366"/>
            </a:avLst>
          </a:prstGeom>
          <a:solidFill>
            <a:srgbClr val="F5822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de-DE" sz="1100">
                <a:effectLst/>
                <a:latin typeface="Calibri"/>
                <a:ea typeface="SimSun"/>
                <a:cs typeface="Times New Roman"/>
              </a:rPr>
              <a:t>Finanzstrategie</a:t>
            </a:r>
          </a:p>
        </p:txBody>
      </p:sp>
      <p:cxnSp>
        <p:nvCxnSpPr>
          <p:cNvPr id="9" name="AutoShape 8"/>
          <p:cNvCxnSpPr>
            <a:cxnSpLocks noChangeShapeType="1"/>
            <a:stCxn id="8" idx="0"/>
            <a:endCxn id="4" idx="4"/>
          </p:cNvCxnSpPr>
          <p:nvPr/>
        </p:nvCxnSpPr>
        <p:spPr bwMode="auto">
          <a:xfrm flipV="1">
            <a:off x="4336820" y="3779995"/>
            <a:ext cx="7714" cy="76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AutoShape 9"/>
          <p:cNvCxnSpPr>
            <a:cxnSpLocks noChangeShapeType="1"/>
            <a:stCxn id="7" idx="1"/>
            <a:endCxn id="4" idx="7"/>
          </p:cNvCxnSpPr>
          <p:nvPr/>
        </p:nvCxnSpPr>
        <p:spPr bwMode="auto">
          <a:xfrm flipH="1">
            <a:off x="4950701" y="2054383"/>
            <a:ext cx="371733" cy="90609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4490339" y="5464016"/>
            <a:ext cx="1292453" cy="269240"/>
          </a:xfrm>
          <a:prstGeom prst="roundRect">
            <a:avLst>
              <a:gd name="adj" fmla="val 16667"/>
            </a:avLst>
          </a:prstGeom>
          <a:solidFill>
            <a:srgbClr val="F5822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de-DE" sz="1100">
                <a:effectLst/>
                <a:latin typeface="Calibri"/>
                <a:ea typeface="SimSun"/>
                <a:cs typeface="Times New Roman"/>
              </a:rPr>
              <a:t>Liquidität</a:t>
            </a:r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2996173" y="5464016"/>
            <a:ext cx="1278890" cy="269240"/>
          </a:xfrm>
          <a:prstGeom prst="roundRect">
            <a:avLst>
              <a:gd name="adj" fmla="val 16667"/>
            </a:avLst>
          </a:prstGeom>
          <a:solidFill>
            <a:srgbClr val="F5822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de-DE" sz="1100">
                <a:effectLst/>
                <a:latin typeface="Calibri"/>
                <a:ea typeface="SimSun"/>
                <a:cs typeface="Times New Roman"/>
              </a:rPr>
              <a:t>Shareholdervalue</a:t>
            </a:r>
          </a:p>
        </p:txBody>
      </p:sp>
      <p:cxnSp>
        <p:nvCxnSpPr>
          <p:cNvPr id="13" name="AutoShape 15"/>
          <p:cNvCxnSpPr>
            <a:cxnSpLocks noChangeShapeType="1"/>
            <a:stCxn id="11" idx="0"/>
            <a:endCxn id="8" idx="2"/>
          </p:cNvCxnSpPr>
          <p:nvPr/>
        </p:nvCxnSpPr>
        <p:spPr bwMode="auto">
          <a:xfrm flipH="1" flipV="1">
            <a:off x="4336820" y="4879180"/>
            <a:ext cx="799746" cy="58483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AutoShape 16"/>
          <p:cNvCxnSpPr>
            <a:cxnSpLocks noChangeShapeType="1"/>
            <a:stCxn id="19" idx="3"/>
            <a:endCxn id="8" idx="1"/>
          </p:cNvCxnSpPr>
          <p:nvPr/>
        </p:nvCxnSpPr>
        <p:spPr bwMode="auto">
          <a:xfrm flipV="1">
            <a:off x="2886292" y="4710588"/>
            <a:ext cx="620488" cy="46194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AutoShape 22"/>
          <p:cNvSpPr>
            <a:spLocks noChangeArrowheads="1"/>
          </p:cNvSpPr>
          <p:nvPr/>
        </p:nvSpPr>
        <p:spPr bwMode="auto">
          <a:xfrm>
            <a:off x="553268" y="1589245"/>
            <a:ext cx="1282381" cy="320040"/>
          </a:xfrm>
          <a:prstGeom prst="roundRect">
            <a:avLst>
              <a:gd name="adj" fmla="val 16667"/>
            </a:avLst>
          </a:prstGeom>
          <a:solidFill>
            <a:srgbClr val="F5822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de-DE" sz="1100" dirty="0" smtClean="0">
                <a:effectLst/>
                <a:latin typeface="Calibri"/>
                <a:ea typeface="SimSun"/>
                <a:cs typeface="Times New Roman"/>
              </a:rPr>
              <a:t>Marktziele</a:t>
            </a:r>
            <a:endParaRPr lang="de-DE" sz="1100" dirty="0">
              <a:effectLst/>
              <a:latin typeface="Calibri"/>
              <a:ea typeface="SimSun"/>
              <a:cs typeface="Times New Roman"/>
            </a:endParaRPr>
          </a:p>
        </p:txBody>
      </p:sp>
      <p:cxnSp>
        <p:nvCxnSpPr>
          <p:cNvPr id="16" name="AutoShape 23"/>
          <p:cNvCxnSpPr>
            <a:cxnSpLocks noChangeShapeType="1"/>
            <a:stCxn id="15" idx="3"/>
            <a:endCxn id="5" idx="1"/>
          </p:cNvCxnSpPr>
          <p:nvPr/>
        </p:nvCxnSpPr>
        <p:spPr bwMode="auto">
          <a:xfrm>
            <a:off x="1835649" y="1749265"/>
            <a:ext cx="449288" cy="30511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AutoShape 24"/>
          <p:cNvSpPr>
            <a:spLocks noChangeArrowheads="1"/>
          </p:cNvSpPr>
          <p:nvPr/>
        </p:nvSpPr>
        <p:spPr bwMode="auto">
          <a:xfrm>
            <a:off x="553268" y="2237580"/>
            <a:ext cx="1282381" cy="320040"/>
          </a:xfrm>
          <a:prstGeom prst="roundRect">
            <a:avLst>
              <a:gd name="adj" fmla="val 16667"/>
            </a:avLst>
          </a:prstGeom>
          <a:solidFill>
            <a:srgbClr val="F5822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de-DE" sz="1100" dirty="0" smtClean="0">
                <a:effectLst/>
                <a:latin typeface="Calibri"/>
                <a:ea typeface="SimSun"/>
                <a:cs typeface="Times New Roman"/>
              </a:rPr>
              <a:t>Produktziele</a:t>
            </a:r>
            <a:endParaRPr lang="de-DE" sz="1100" dirty="0">
              <a:effectLst/>
              <a:latin typeface="Calibri"/>
              <a:ea typeface="SimSun"/>
              <a:cs typeface="Times New Roman"/>
            </a:endParaRPr>
          </a:p>
        </p:txBody>
      </p:sp>
      <p:cxnSp>
        <p:nvCxnSpPr>
          <p:cNvPr id="18" name="AutoShape 25"/>
          <p:cNvCxnSpPr>
            <a:cxnSpLocks noChangeShapeType="1"/>
            <a:stCxn id="17" idx="3"/>
            <a:endCxn id="5" idx="1"/>
          </p:cNvCxnSpPr>
          <p:nvPr/>
        </p:nvCxnSpPr>
        <p:spPr bwMode="auto">
          <a:xfrm flipV="1">
            <a:off x="1835649" y="2054382"/>
            <a:ext cx="449288" cy="34321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AutoShape 26"/>
          <p:cNvSpPr>
            <a:spLocks noChangeArrowheads="1"/>
          </p:cNvSpPr>
          <p:nvPr/>
        </p:nvSpPr>
        <p:spPr bwMode="auto">
          <a:xfrm>
            <a:off x="1564857" y="5008705"/>
            <a:ext cx="1321435" cy="327660"/>
          </a:xfrm>
          <a:prstGeom prst="roundRect">
            <a:avLst>
              <a:gd name="adj" fmla="val 16667"/>
            </a:avLst>
          </a:prstGeom>
          <a:solidFill>
            <a:srgbClr val="F5822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de-DE" sz="1100">
                <a:effectLst/>
                <a:latin typeface="Calibri"/>
                <a:ea typeface="SimSun"/>
                <a:cs typeface="Times New Roman"/>
              </a:rPr>
              <a:t>Gewinnstrategie</a:t>
            </a:r>
          </a:p>
        </p:txBody>
      </p:sp>
      <p:cxnSp>
        <p:nvCxnSpPr>
          <p:cNvPr id="20" name="AutoShape 27"/>
          <p:cNvCxnSpPr>
            <a:cxnSpLocks noChangeShapeType="1"/>
            <a:stCxn id="12" idx="0"/>
            <a:endCxn id="8" idx="2"/>
          </p:cNvCxnSpPr>
          <p:nvPr/>
        </p:nvCxnSpPr>
        <p:spPr bwMode="auto">
          <a:xfrm flipV="1">
            <a:off x="3635618" y="4879180"/>
            <a:ext cx="701202" cy="58483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AutoShape 28"/>
          <p:cNvSpPr>
            <a:spLocks noChangeArrowheads="1"/>
          </p:cNvSpPr>
          <p:nvPr/>
        </p:nvSpPr>
        <p:spPr bwMode="auto">
          <a:xfrm>
            <a:off x="6777219" y="1549875"/>
            <a:ext cx="1916430" cy="291465"/>
          </a:xfrm>
          <a:prstGeom prst="roundRect">
            <a:avLst>
              <a:gd name="adj" fmla="val 16667"/>
            </a:avLst>
          </a:prstGeom>
          <a:solidFill>
            <a:srgbClr val="F5822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de-DE" sz="1100" dirty="0" smtClean="0">
                <a:effectLst/>
                <a:latin typeface="Calibri"/>
                <a:ea typeface="SimSun"/>
                <a:cs typeface="Times New Roman"/>
              </a:rPr>
              <a:t>Mitarbeiterziele</a:t>
            </a:r>
            <a:endParaRPr lang="de-DE" sz="1100" dirty="0">
              <a:effectLst/>
              <a:latin typeface="Calibri"/>
              <a:ea typeface="SimSun"/>
              <a:cs typeface="Times New Roman"/>
            </a:endParaRPr>
          </a:p>
        </p:txBody>
      </p:sp>
      <p:cxnSp>
        <p:nvCxnSpPr>
          <p:cNvPr id="22" name="AutoShape 29"/>
          <p:cNvCxnSpPr>
            <a:cxnSpLocks noChangeShapeType="1"/>
            <a:stCxn id="21" idx="1"/>
            <a:endCxn id="7" idx="3"/>
          </p:cNvCxnSpPr>
          <p:nvPr/>
        </p:nvCxnSpPr>
        <p:spPr bwMode="auto">
          <a:xfrm flipH="1">
            <a:off x="6358754" y="1695608"/>
            <a:ext cx="418465" cy="3587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AutoShape 30"/>
          <p:cNvSpPr>
            <a:spLocks noChangeArrowheads="1"/>
          </p:cNvSpPr>
          <p:nvPr/>
        </p:nvSpPr>
        <p:spPr bwMode="auto">
          <a:xfrm>
            <a:off x="6832034" y="2251867"/>
            <a:ext cx="1916430" cy="291465"/>
          </a:xfrm>
          <a:prstGeom prst="roundRect">
            <a:avLst>
              <a:gd name="adj" fmla="val 16667"/>
            </a:avLst>
          </a:prstGeom>
          <a:solidFill>
            <a:srgbClr val="F5822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de-DE" sz="1100" dirty="0" smtClean="0">
                <a:effectLst/>
                <a:latin typeface="Calibri"/>
                <a:ea typeface="SimSun"/>
                <a:cs typeface="Times New Roman"/>
              </a:rPr>
              <a:t>Weiterbildungsziele</a:t>
            </a:r>
            <a:endParaRPr lang="de-DE" sz="1100" dirty="0">
              <a:effectLst/>
              <a:latin typeface="Calibri"/>
              <a:ea typeface="SimSun"/>
              <a:cs typeface="Times New Roman"/>
            </a:endParaRPr>
          </a:p>
        </p:txBody>
      </p:sp>
      <p:cxnSp>
        <p:nvCxnSpPr>
          <p:cNvPr id="24" name="AutoShape 31"/>
          <p:cNvCxnSpPr>
            <a:cxnSpLocks noChangeShapeType="1"/>
            <a:stCxn id="23" idx="1"/>
            <a:endCxn id="7" idx="3"/>
          </p:cNvCxnSpPr>
          <p:nvPr/>
        </p:nvCxnSpPr>
        <p:spPr bwMode="auto">
          <a:xfrm flipH="1" flipV="1">
            <a:off x="6358754" y="2054383"/>
            <a:ext cx="473280" cy="34321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" name="AutoShape 32"/>
          <p:cNvSpPr>
            <a:spLocks noChangeArrowheads="1"/>
          </p:cNvSpPr>
          <p:nvPr/>
        </p:nvSpPr>
        <p:spPr bwMode="auto">
          <a:xfrm>
            <a:off x="5821550" y="5006497"/>
            <a:ext cx="1617345" cy="317845"/>
          </a:xfrm>
          <a:prstGeom prst="roundRect">
            <a:avLst>
              <a:gd name="adj" fmla="val 16667"/>
            </a:avLst>
          </a:prstGeom>
          <a:solidFill>
            <a:srgbClr val="F5822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de-DE" sz="1100">
                <a:effectLst/>
                <a:latin typeface="Calibri"/>
                <a:ea typeface="SimSun"/>
                <a:cs typeface="Times New Roman"/>
              </a:rPr>
              <a:t>Wirtschaftlichkeit</a:t>
            </a:r>
          </a:p>
        </p:txBody>
      </p:sp>
      <p:cxnSp>
        <p:nvCxnSpPr>
          <p:cNvPr id="26" name="AutoShape 33"/>
          <p:cNvCxnSpPr>
            <a:cxnSpLocks noChangeShapeType="1"/>
            <a:stCxn id="25" idx="1"/>
            <a:endCxn id="8" idx="3"/>
          </p:cNvCxnSpPr>
          <p:nvPr/>
        </p:nvCxnSpPr>
        <p:spPr bwMode="auto">
          <a:xfrm flipH="1" flipV="1">
            <a:off x="5166859" y="4710588"/>
            <a:ext cx="654691" cy="45483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59" name="Rechteck 58"/>
          <p:cNvSpPr/>
          <p:nvPr/>
        </p:nvSpPr>
        <p:spPr>
          <a:xfrm>
            <a:off x="392059" y="447596"/>
            <a:ext cx="62636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err="1"/>
              <a:t>Mind</a:t>
            </a:r>
            <a:r>
              <a:rPr lang="de-DE" dirty="0"/>
              <a:t> </a:t>
            </a:r>
            <a:r>
              <a:rPr lang="de-DE" dirty="0" err="1"/>
              <a:t>Map</a:t>
            </a:r>
            <a:r>
              <a:rPr lang="de-DE" dirty="0"/>
              <a:t> – </a:t>
            </a:r>
            <a:r>
              <a:rPr lang="de-DE" dirty="0" smtClean="0"/>
              <a:t>Unternehmensziele</a:t>
            </a:r>
          </a:p>
        </p:txBody>
      </p:sp>
      <p:sp>
        <p:nvSpPr>
          <p:cNvPr id="60" name="Rechteck 59"/>
          <p:cNvSpPr/>
          <p:nvPr/>
        </p:nvSpPr>
        <p:spPr>
          <a:xfrm>
            <a:off x="7236296" y="313492"/>
            <a:ext cx="13967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 smtClean="0"/>
              <a:t>Ihr Logo</a:t>
            </a:r>
          </a:p>
        </p:txBody>
      </p:sp>
      <p:sp>
        <p:nvSpPr>
          <p:cNvPr id="64" name="AutoShape 24"/>
          <p:cNvSpPr>
            <a:spLocks noChangeArrowheads="1"/>
          </p:cNvSpPr>
          <p:nvPr/>
        </p:nvSpPr>
        <p:spPr bwMode="auto">
          <a:xfrm>
            <a:off x="553267" y="2960481"/>
            <a:ext cx="1282381" cy="320040"/>
          </a:xfrm>
          <a:prstGeom prst="roundRect">
            <a:avLst>
              <a:gd name="adj" fmla="val 16667"/>
            </a:avLst>
          </a:prstGeom>
          <a:solidFill>
            <a:srgbClr val="F5822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de-DE" sz="1100" dirty="0" smtClean="0">
                <a:latin typeface="Calibri"/>
                <a:ea typeface="SimSun"/>
                <a:cs typeface="Times New Roman"/>
              </a:rPr>
              <a:t>Beschaffungsziele</a:t>
            </a:r>
            <a:endParaRPr lang="de-DE" sz="1100" dirty="0">
              <a:effectLst/>
              <a:latin typeface="Calibri"/>
              <a:ea typeface="SimSun"/>
              <a:cs typeface="Times New Roman"/>
            </a:endParaRPr>
          </a:p>
        </p:txBody>
      </p:sp>
      <p:sp>
        <p:nvSpPr>
          <p:cNvPr id="65" name="AutoShape 24"/>
          <p:cNvSpPr>
            <a:spLocks noChangeArrowheads="1"/>
          </p:cNvSpPr>
          <p:nvPr/>
        </p:nvSpPr>
        <p:spPr bwMode="auto">
          <a:xfrm>
            <a:off x="553268" y="3619975"/>
            <a:ext cx="1282381" cy="320040"/>
          </a:xfrm>
          <a:prstGeom prst="roundRect">
            <a:avLst>
              <a:gd name="adj" fmla="val 16667"/>
            </a:avLst>
          </a:prstGeom>
          <a:solidFill>
            <a:srgbClr val="F5822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de-DE" sz="1100" dirty="0" smtClean="0">
                <a:effectLst/>
                <a:latin typeface="Calibri"/>
                <a:ea typeface="SimSun"/>
                <a:cs typeface="Times New Roman"/>
              </a:rPr>
              <a:t>Produktionsziele</a:t>
            </a:r>
            <a:endParaRPr lang="de-DE" sz="1100" dirty="0">
              <a:effectLst/>
              <a:latin typeface="Calibri"/>
              <a:ea typeface="SimSun"/>
              <a:cs typeface="Times New Roman"/>
            </a:endParaRPr>
          </a:p>
        </p:txBody>
      </p:sp>
      <p:sp>
        <p:nvSpPr>
          <p:cNvPr id="66" name="AutoShape 24"/>
          <p:cNvSpPr>
            <a:spLocks noChangeArrowheads="1"/>
          </p:cNvSpPr>
          <p:nvPr/>
        </p:nvSpPr>
        <p:spPr bwMode="auto">
          <a:xfrm>
            <a:off x="538314" y="4221955"/>
            <a:ext cx="1282381" cy="320040"/>
          </a:xfrm>
          <a:prstGeom prst="roundRect">
            <a:avLst>
              <a:gd name="adj" fmla="val 16667"/>
            </a:avLst>
          </a:prstGeom>
          <a:solidFill>
            <a:srgbClr val="F5822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de-DE" sz="1100" dirty="0" smtClean="0">
                <a:latin typeface="Calibri"/>
                <a:ea typeface="SimSun"/>
                <a:cs typeface="Times New Roman"/>
              </a:rPr>
              <a:t>Vertriebsziele</a:t>
            </a:r>
            <a:endParaRPr lang="de-DE" sz="1100" dirty="0">
              <a:effectLst/>
              <a:latin typeface="Calibri"/>
              <a:ea typeface="SimSun"/>
              <a:cs typeface="Times New Roman"/>
            </a:endParaRPr>
          </a:p>
        </p:txBody>
      </p:sp>
      <p:cxnSp>
        <p:nvCxnSpPr>
          <p:cNvPr id="70" name="AutoShape 25"/>
          <p:cNvCxnSpPr>
            <a:cxnSpLocks noChangeShapeType="1"/>
            <a:stCxn id="64" idx="3"/>
            <a:endCxn id="5" idx="2"/>
          </p:cNvCxnSpPr>
          <p:nvPr/>
        </p:nvCxnSpPr>
        <p:spPr bwMode="auto">
          <a:xfrm flipV="1">
            <a:off x="1835648" y="2213149"/>
            <a:ext cx="967449" cy="90735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3" name="AutoShape 25"/>
          <p:cNvCxnSpPr>
            <a:cxnSpLocks noChangeShapeType="1"/>
            <a:stCxn id="65" idx="3"/>
            <a:endCxn id="5" idx="2"/>
          </p:cNvCxnSpPr>
          <p:nvPr/>
        </p:nvCxnSpPr>
        <p:spPr bwMode="auto">
          <a:xfrm flipV="1">
            <a:off x="1835649" y="2213149"/>
            <a:ext cx="967448" cy="156684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" name="AutoShape 25"/>
          <p:cNvCxnSpPr>
            <a:cxnSpLocks noChangeShapeType="1"/>
            <a:stCxn id="66" idx="3"/>
            <a:endCxn id="5" idx="2"/>
          </p:cNvCxnSpPr>
          <p:nvPr/>
        </p:nvCxnSpPr>
        <p:spPr bwMode="auto">
          <a:xfrm flipV="1">
            <a:off x="1820695" y="2213149"/>
            <a:ext cx="982402" cy="216882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Rechteck 33"/>
          <p:cNvSpPr/>
          <p:nvPr/>
        </p:nvSpPr>
        <p:spPr>
          <a:xfrm>
            <a:off x="433074" y="6381328"/>
            <a:ext cx="4758647" cy="2616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dirty="0" smtClean="0"/>
              <a:t>Download-TIPP: Weitere kostenfreie Mindmap-Software: </a:t>
            </a:r>
            <a:r>
              <a:rPr lang="de-DE" sz="1100" dirty="0" err="1" smtClean="0">
                <a:hlinkClick r:id="rId2"/>
              </a:rPr>
              <a:t>Freemind</a:t>
            </a:r>
            <a:r>
              <a:rPr lang="de-DE" sz="1100" dirty="0" smtClean="0"/>
              <a:t> </a:t>
            </a:r>
            <a:r>
              <a:rPr lang="de-DE" sz="1100" dirty="0"/>
              <a:t>oder </a:t>
            </a:r>
            <a:r>
              <a:rPr lang="de-DE" sz="1100" dirty="0" err="1" smtClean="0">
                <a:hlinkClick r:id="rId3"/>
              </a:rPr>
              <a:t>Xmind</a:t>
            </a:r>
            <a:endParaRPr lang="de-DE" sz="1100" dirty="0" smtClean="0"/>
          </a:p>
        </p:txBody>
      </p:sp>
    </p:spTree>
    <p:extLst>
      <p:ext uri="{BB962C8B-B14F-4D97-AF65-F5344CB8AC3E}">
        <p14:creationId xmlns:p14="http://schemas.microsoft.com/office/powerpoint/2010/main" val="2424844941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Bildschirmpräsentation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GW</dc:creator>
  <cp:lastModifiedBy>GW</cp:lastModifiedBy>
  <cp:revision>4</cp:revision>
  <dcterms:created xsi:type="dcterms:W3CDTF">2014-03-29T12:00:13Z</dcterms:created>
  <dcterms:modified xsi:type="dcterms:W3CDTF">2014-03-29T12:21:46Z</dcterms:modified>
</cp:coreProperties>
</file>